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2"/>
  </p:sldMasterIdLst>
  <p:notesMasterIdLst>
    <p:notesMasterId r:id="rId13"/>
  </p:notesMasterIdLst>
  <p:sldIdLst>
    <p:sldId id="256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</p:sldIdLst>
  <p:sldSz cx="12192000" cy="6858000"/>
  <p:notesSz cx="7772400" cy="100584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73B24-93A1-4870-9DD0-056EC780C01B}" type="datetimeFigureOut">
              <a:rPr lang="sv-SE" smtClean="0"/>
              <a:t>2024-11-04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488B3-DC73-4AD3-BF91-806934151D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20958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/>
          <p:nvPr/>
        </p:nvSpPr>
        <p:spPr>
          <a:xfrm>
            <a:off x="0" y="0"/>
            <a:ext cx="12191760" cy="59148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sv-SE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7" name="Picture 9"/>
          <p:cNvPicPr/>
          <p:nvPr/>
        </p:nvPicPr>
        <p:blipFill>
          <a:blip r:embed="rId3"/>
          <a:stretch/>
        </p:blipFill>
        <p:spPr>
          <a:xfrm>
            <a:off x="11557800" y="6129360"/>
            <a:ext cx="395280" cy="524160"/>
          </a:xfrm>
          <a:prstGeom prst="rect">
            <a:avLst/>
          </a:prstGeom>
          <a:ln w="0">
            <a:noFill/>
          </a:ln>
        </p:spPr>
      </p:pic>
      <p:sp>
        <p:nvSpPr>
          <p:cNvPr id="2" name="Rectangle 2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sv-SE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3" name="Picture 3"/>
          <p:cNvPicPr/>
          <p:nvPr/>
        </p:nvPicPr>
        <p:blipFill>
          <a:blip r:embed="rId4"/>
          <a:stretch/>
        </p:blipFill>
        <p:spPr>
          <a:xfrm>
            <a:off x="5257800" y="2188800"/>
            <a:ext cx="1676160" cy="20826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SE" sz="1800" b="0" strike="noStrike" spc="-1">
                <a:solidFill>
                  <a:schemeClr val="dk1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SE" sz="2800" b="0" strike="noStrike" spc="-1">
                <a:solidFill>
                  <a:schemeClr val="dk1"/>
                </a:solidFill>
                <a:latin typeface="Inter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SE" sz="2000" b="0" strike="noStrike" spc="-1">
                <a:solidFill>
                  <a:schemeClr val="dk1"/>
                </a:solidFill>
                <a:latin typeface="Inter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SE" sz="1800" b="0" strike="noStrike" spc="-1">
                <a:solidFill>
                  <a:schemeClr val="dk1"/>
                </a:solidFill>
                <a:latin typeface="Inter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SE" sz="1800" b="0" strike="noStrike" spc="-1">
                <a:solidFill>
                  <a:schemeClr val="dk1"/>
                </a:solidFill>
                <a:latin typeface="Inter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SE" sz="2000" b="0" strike="noStrike" spc="-1">
                <a:solidFill>
                  <a:schemeClr val="dk1"/>
                </a:solidFill>
                <a:latin typeface="Inter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SE" sz="2000" b="0" strike="noStrike" spc="-1">
                <a:solidFill>
                  <a:schemeClr val="dk1"/>
                </a:solidFill>
                <a:latin typeface="Inter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SE" sz="2000" b="0" strike="noStrike" spc="-1">
                <a:solidFill>
                  <a:schemeClr val="dk1"/>
                </a:solidFill>
                <a:latin typeface="Inter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/>
          <p:nvPr/>
        </p:nvSpPr>
        <p:spPr>
          <a:xfrm>
            <a:off x="0" y="0"/>
            <a:ext cx="12191760" cy="59148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sv-SE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50" name="Picture 9"/>
          <p:cNvPicPr/>
          <p:nvPr/>
        </p:nvPicPr>
        <p:blipFill>
          <a:blip r:embed="rId3"/>
          <a:stretch/>
        </p:blipFill>
        <p:spPr>
          <a:xfrm>
            <a:off x="11557800" y="6129360"/>
            <a:ext cx="395280" cy="524160"/>
          </a:xfrm>
          <a:prstGeom prst="rect">
            <a:avLst/>
          </a:prstGeom>
          <a:ln w="0">
            <a:noFill/>
          </a:ln>
        </p:spPr>
      </p:pic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1" strike="noStrike" spc="-1">
                <a:solidFill>
                  <a:schemeClr val="dk1"/>
                </a:solidFill>
                <a:latin typeface="Inter"/>
              </a:rPr>
              <a:t>Click to edit Master title style</a:t>
            </a:r>
            <a:endParaRPr lang="en-SE" sz="4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3717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Inter"/>
              </a:rPr>
              <a:t>Click to edit Master text styles</a:t>
            </a:r>
            <a:endParaRPr lang="en-SE" sz="2800" b="0" strike="noStrike" spc="-1">
              <a:solidFill>
                <a:schemeClr val="dk1"/>
              </a:solidFill>
              <a:latin typeface="Inter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Inter"/>
              </a:rPr>
              <a:t>Second level</a:t>
            </a:r>
            <a:endParaRPr lang="en-SE" sz="2400" b="0" strike="noStrike" spc="-1">
              <a:solidFill>
                <a:schemeClr val="dk1"/>
              </a:solidFill>
              <a:latin typeface="Inter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Inter"/>
              </a:rPr>
              <a:t>Third level</a:t>
            </a:r>
            <a:endParaRPr lang="en-SE" sz="2000" b="0" strike="noStrike" spc="-1">
              <a:solidFill>
                <a:schemeClr val="dk1"/>
              </a:solidFill>
              <a:latin typeface="Inter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Inter"/>
              </a:rPr>
              <a:t>Fourth level</a:t>
            </a:r>
            <a:endParaRPr lang="en-SE" sz="1800" b="0" strike="noStrike" spc="-1">
              <a:solidFill>
                <a:schemeClr val="dk1"/>
              </a:solidFill>
              <a:latin typeface="Inter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Inter"/>
              </a:rPr>
              <a:t>Fifth level</a:t>
            </a:r>
            <a:endParaRPr lang="en-SE" sz="1800" b="0" strike="noStrike" spc="-1">
              <a:solidFill>
                <a:schemeClr val="dk1"/>
              </a:solidFill>
              <a:latin typeface="Inter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chemeClr val="lt1">
                    <a:lumMod val="50000"/>
                  </a:schemeClr>
                </a:solidFill>
                <a:latin typeface="Akkurat-Mono"/>
              </a:rPr>
              <a:t>Click to edit Master text styles</a:t>
            </a:r>
            <a:endParaRPr lang="en-SE" sz="1200" b="0" strike="noStrike" spc="-1">
              <a:solidFill>
                <a:schemeClr val="dk1"/>
              </a:solidFill>
              <a:latin typeface="Inte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ano@sunet.se" TargetMode="External"/><Relationship Id="rId2" Type="http://schemas.openxmlformats.org/officeDocument/2006/relationships/hyperlink" Target="mailto:anders@sunet.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freitag@sunet.s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B1C75-A170-705D-F488-8E2641EFF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046DE6C7-DE49-8FCC-D76B-D7CAAA299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Frågor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94ACBD03-4D4A-0535-D507-17BB77BBF9F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42552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https://www.sunet.se/services/molnbaserade-tjanster/sunet-virtuellt-datacenter</a:t>
            </a: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  <a:hlinkClick r:id="rId2"/>
              </a:rPr>
              <a:t>anders@sunet.se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, 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  <a:hlinkClick r:id="rId3"/>
              </a:rPr>
              <a:t>kano@sunet.se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, 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  <a:hlinkClick r:id="rId4"/>
              </a:rPr>
              <a:t>freitag@sunet.se</a:t>
            </a: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55E2C90A-D31D-2A6F-1865-DEA3EC59284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3580311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VDC – Virtuellt </a:t>
            </a:r>
            <a:r>
              <a:rPr lang="sv-SE" sz="4400" b="1" strike="noStrike" spc="-1" dirty="0" err="1">
                <a:solidFill>
                  <a:schemeClr val="dk1"/>
                </a:solidFill>
                <a:latin typeface="Inter"/>
              </a:rPr>
              <a:t>DataCenter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3717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VDC - Det nya namnet på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IaaS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,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STaaS</a:t>
            </a: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Nya tjänster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BaaS</a:t>
            </a: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C60E5-883A-C8B5-F828-13A434463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C9EE7A6B-B851-8CBB-D260-A9897C753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Virtuella maskiner &amp; Lagring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729BEC65-731E-0EC0-953D-A0B36EA7E71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3717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 err="1">
                <a:solidFill>
                  <a:schemeClr val="dk1"/>
                </a:solidFill>
                <a:latin typeface="Inter"/>
              </a:rPr>
              <a:t>Självadministrarande</a:t>
            </a:r>
            <a:endParaRPr lang="sv-S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Ett antal förkonfigurerade konfigu</a:t>
            </a:r>
            <a:r>
              <a:rPr lang="sv-SE" spc="-1" dirty="0">
                <a:solidFill>
                  <a:schemeClr val="dk1"/>
                </a:solidFill>
                <a:latin typeface="Inter"/>
              </a:rPr>
              <a:t>rationer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vCPU</a:t>
            </a:r>
            <a:endParaRPr lang="sv-S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Minn</a:t>
            </a:r>
            <a:r>
              <a:rPr lang="sv-SE" spc="-1" dirty="0">
                <a:solidFill>
                  <a:schemeClr val="dk1"/>
                </a:solidFill>
                <a:latin typeface="Inter"/>
              </a:rPr>
              <a:t>e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Lokal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nvme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Disk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F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inns i Sverige på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Sunetsnät</a:t>
            </a: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D49CFEAB-A8FC-E096-C1BA-AB6C182ECF20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1423211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1AEEF-6136-E952-B436-2095278F5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1856CC03-FD96-ECE7-59D0-6FC9C5F49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Virtuella maskiner &amp; Lagring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EA82507F-B733-BAE3-823B-4D025CBD82E6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3717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 err="1">
                <a:solidFill>
                  <a:schemeClr val="dk1"/>
                </a:solidFill>
                <a:latin typeface="Inter"/>
              </a:rPr>
              <a:t>STaaS</a:t>
            </a:r>
            <a:endParaRPr lang="sv-S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Blocklagring kräver VM från SUNET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	Fast – SSD, </a:t>
            </a:r>
            <a:r>
              <a:rPr lang="sv-SE" spc="-1" dirty="0" err="1">
                <a:solidFill>
                  <a:schemeClr val="dk1"/>
                </a:solidFill>
                <a:latin typeface="Inter"/>
              </a:rPr>
              <a:t>Large</a:t>
            </a:r>
            <a:r>
              <a:rPr lang="sv-SE" spc="-1" dirty="0">
                <a:solidFill>
                  <a:schemeClr val="dk1"/>
                </a:solidFill>
                <a:latin typeface="Inter"/>
              </a:rPr>
              <a:t> – ”snurr” disk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Objektlagring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	S3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	Går att ansluta till ”egen” server</a:t>
            </a: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F89FE972-F5DA-89FC-CB76-B383FCEEAD1F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1896715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647BE-9086-68EA-92E0-8225BAD6A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2231C0CA-9543-72DA-4C8A-A4030AAA9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VDC – </a:t>
            </a:r>
            <a:r>
              <a:rPr lang="sv-SE" b="1" spc="-1" dirty="0">
                <a:solidFill>
                  <a:schemeClr val="dk1"/>
                </a:solidFill>
                <a:latin typeface="Inter"/>
              </a:rPr>
              <a:t>Publikt / Privat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99CE9C2E-AE61-34EF-DC1C-5FB18A48A1E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671930" cy="40494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Publikt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tjänsterna finns i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Safesprings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datacenter i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Stockolm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(sto1 / sto2)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På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Safesprings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hårdvara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Privat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tjänsterna finns i Sunets datacenter i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Stockolm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och Kalix sto3 (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pts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), 	sto4 (SU) DC Orion Kalix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dco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-a &amp;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dco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-b (Sunet) 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På Sunets hårdvara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Gemensam prismodell</a:t>
            </a: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CC1A2A87-3A67-72DD-3421-0D9586849F41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280861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AAE3A-ADF6-5782-9158-DF2478B92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4EFA4708-A765-3424-1AA8-61B224BA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VDC – </a:t>
            </a:r>
            <a:r>
              <a:rPr lang="sv-SE" b="1" spc="-1" dirty="0">
                <a:solidFill>
                  <a:schemeClr val="dk1"/>
                </a:solidFill>
                <a:latin typeface="Inter"/>
              </a:rPr>
              <a:t>nya tjänster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08F9403C-D7BF-63B5-8B29-02471AC84CC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387801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Kubernetes</a:t>
            </a: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Vi kan nu erbjuda managerad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kubernetes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som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tilläggtjänst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.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Kubernetestjänsten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kommer med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ArgoCD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som är en välintegrerad tjänst för CI/CD.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Ni får full tillgång till alla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namespaces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med administrativa rättigheter, eller om ni hellre önskar, en uppsättning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namespaces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med begränsad tillgång till dessa.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Det är möjligt att börja smått och sedan stegvis bygga ut tjänsten i takt med att behoven växer.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8635CCD4-420F-AD2D-6C0D-36FF806322C7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1521025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A41EB-28D9-BF35-AFE2-A1DEA0540A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68276C76-FAB8-6215-B39D-7B79B6FBA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VDC – </a:t>
            </a:r>
            <a:r>
              <a:rPr lang="sv-SE" b="1" spc="-1" dirty="0">
                <a:solidFill>
                  <a:schemeClr val="dk1"/>
                </a:solidFill>
                <a:latin typeface="Inter"/>
              </a:rPr>
              <a:t>nya tjänster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839DFEB6-C15A-56BB-DF00-78107939260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387801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Jupyterhub</a:t>
            </a: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Det är nu möjligt att köpa managerad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Jupyterhub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av Sunet.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Jupyter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notebooks är industristandarden för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webb-baserad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interaktiv kodning i molnet och gör det möjligt att köra kod i molnet på ett sätt som är lämpligt både för undervisning och för beräkningsintensiv forskning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Det är möjligt att köpa tjänsten, med eller utan (kostnadsfri) integration i Sunet Drive</a:t>
            </a:r>
            <a:br>
              <a:rPr lang="sv-SE" spc="-1" dirty="0">
                <a:solidFill>
                  <a:schemeClr val="dk1"/>
                </a:solidFill>
                <a:latin typeface="Inter"/>
              </a:rPr>
            </a:br>
            <a:r>
              <a:rPr lang="sv-SE" spc="-1" dirty="0">
                <a:solidFill>
                  <a:schemeClr val="dk1"/>
                </a:solidFill>
                <a:latin typeface="Inter"/>
              </a:rPr>
              <a:t>Tjänsten </a:t>
            </a:r>
            <a:r>
              <a:rPr lang="sv-SE" sz="2800" b="0" strike="noStrike" spc="-1" dirty="0" err="1">
                <a:solidFill>
                  <a:schemeClr val="dk1"/>
                </a:solidFill>
                <a:latin typeface="Inter"/>
              </a:rPr>
              <a:t>Kubernetes</a:t>
            </a: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 krävs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8527B4DC-5C55-FE91-4150-BC5CD1B336AE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321032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B1C75-A170-705D-F488-8E2641EFF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046DE6C7-DE49-8FCC-D76B-D7CAAA299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 err="1">
                <a:solidFill>
                  <a:schemeClr val="dk1"/>
                </a:solidFill>
                <a:latin typeface="Inter"/>
              </a:rPr>
              <a:t>BaaS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94ACBD03-4D4A-0535-D507-17BB77BBF9F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42552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Finns i </a:t>
            </a:r>
            <a:r>
              <a:rPr lang="sv-SE" spc="-1" dirty="0" err="1">
                <a:solidFill>
                  <a:schemeClr val="dk1"/>
                </a:solidFill>
                <a:latin typeface="Inter"/>
              </a:rPr>
              <a:t>Safesprings</a:t>
            </a:r>
            <a:r>
              <a:rPr lang="sv-SE" spc="-1" dirty="0">
                <a:solidFill>
                  <a:schemeClr val="dk1"/>
                </a:solidFill>
                <a:latin typeface="Inter"/>
              </a:rPr>
              <a:t> Datacenter på deras hårdvara.</a:t>
            </a:r>
            <a:br>
              <a:rPr lang="sv-SE" spc="-1" dirty="0">
                <a:solidFill>
                  <a:schemeClr val="dk1"/>
                </a:solidFill>
                <a:latin typeface="Inter"/>
              </a:rPr>
            </a:br>
            <a:r>
              <a:rPr lang="sv-SE" spc="-1" dirty="0">
                <a:solidFill>
                  <a:schemeClr val="dk1"/>
                </a:solidFill>
                <a:latin typeface="Inter"/>
              </a:rPr>
              <a:t>Bygger på IBM </a:t>
            </a:r>
            <a:r>
              <a:rPr lang="sv-SE" spc="-1" dirty="0" err="1">
                <a:solidFill>
                  <a:schemeClr val="dk1"/>
                </a:solidFill>
                <a:latin typeface="Inter"/>
              </a:rPr>
              <a:t>Spectrum</a:t>
            </a:r>
            <a:r>
              <a:rPr lang="sv-SE" spc="-1" dirty="0">
                <a:solidFill>
                  <a:schemeClr val="dk1"/>
                </a:solidFill>
                <a:latin typeface="Inter"/>
              </a:rPr>
              <a:t> </a:t>
            </a:r>
            <a:r>
              <a:rPr lang="sv-SE" spc="-1" dirty="0" err="1">
                <a:solidFill>
                  <a:schemeClr val="dk1"/>
                </a:solidFill>
                <a:latin typeface="Inter"/>
              </a:rPr>
              <a:t>Protect</a:t>
            </a:r>
            <a:endParaRPr lang="sv-S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Dagens prismodell två dela</a:t>
            </a:r>
            <a:r>
              <a:rPr lang="sv-SE" spc="-1" dirty="0">
                <a:solidFill>
                  <a:schemeClr val="dk1"/>
                </a:solidFill>
                <a:latin typeface="Inter"/>
              </a:rPr>
              <a:t>d</a:t>
            </a:r>
            <a:br>
              <a:rPr lang="sv-SE" spc="-1" dirty="0">
                <a:solidFill>
                  <a:schemeClr val="dk1"/>
                </a:solidFill>
                <a:latin typeface="Inter"/>
              </a:rPr>
            </a:b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	Fast månadskostnad</a:t>
            </a:r>
            <a:br>
              <a:rPr lang="sv-SE" sz="2800" b="0" strike="noStrike" spc="-1" dirty="0">
                <a:solidFill>
                  <a:schemeClr val="dk1"/>
                </a:solidFill>
                <a:latin typeface="Inter"/>
              </a:rPr>
            </a:br>
            <a:r>
              <a:rPr lang="sv-SE" spc="-1" dirty="0">
                <a:solidFill>
                  <a:schemeClr val="dk1"/>
                </a:solidFill>
                <a:latin typeface="Inter"/>
              </a:rPr>
              <a:t>	Rörlig del</a:t>
            </a:r>
            <a:br>
              <a:rPr lang="sv-SE" spc="-1" dirty="0">
                <a:solidFill>
                  <a:schemeClr val="dk1"/>
                </a:solidFill>
                <a:latin typeface="Inter"/>
              </a:rPr>
            </a:br>
            <a:r>
              <a:rPr lang="sv-SE" spc="-1" dirty="0">
                <a:solidFill>
                  <a:schemeClr val="dk1"/>
                </a:solidFill>
                <a:latin typeface="Inter"/>
              </a:rPr>
              <a:t>	För de med mindre behov finns en där ett antal GB ingår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Ny modell under utveckling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Ingen fast kostnad</a:t>
            </a:r>
            <a:br>
              <a:rPr lang="sv-SE" spc="-1" dirty="0">
                <a:solidFill>
                  <a:schemeClr val="dk1"/>
                </a:solidFill>
                <a:latin typeface="Inter"/>
              </a:rPr>
            </a:br>
            <a:r>
              <a:rPr lang="sv-SE" spc="-1" dirty="0">
                <a:solidFill>
                  <a:schemeClr val="dk1"/>
                </a:solidFill>
                <a:latin typeface="Inter"/>
              </a:rPr>
              <a:t>Endast rörlig del</a:t>
            </a: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55E2C90A-D31D-2A6F-1865-DEA3EC59284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273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B1C75-A170-705D-F488-8E2641EFF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046DE6C7-DE49-8FCC-D76B-D7CAAA299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Sunet Drive 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94ACBD03-4D4A-0535-D507-17BB77BBF9F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42552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Sunet Drive – nya </a:t>
            </a:r>
            <a:r>
              <a:rPr lang="sv-SE" spc="-1" dirty="0" err="1">
                <a:solidFill>
                  <a:schemeClr val="dk1"/>
                </a:solidFill>
                <a:latin typeface="Inter"/>
              </a:rPr>
              <a:t>appar</a:t>
            </a:r>
            <a:r>
              <a:rPr lang="sv-SE" spc="-1" dirty="0">
                <a:solidFill>
                  <a:schemeClr val="dk1"/>
                </a:solidFill>
                <a:latin typeface="Inter"/>
              </a:rPr>
              <a:t> och spännande förändringar – tisdag 14:00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Nytt inom Sunet Drive/VDC – onsdag 14:00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</a:rPr>
              <a:t>Praktiska tips om Sunet Drive – onsdag 15:00</a:t>
            </a: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</a:rPr>
              <a:t>www.sunetdagarna.se</a:t>
            </a: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55E2C90A-D31D-2A6F-1865-DEA3EC59284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3798718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Sunet_PPT_font_template_grey_2024</Template>
  <TotalTime>68</TotalTime>
  <Words>398</Words>
  <Application>Microsoft Office PowerPoint</Application>
  <PresentationFormat>Widescreen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Akkurat-Mono</vt:lpstr>
      <vt:lpstr>Aptos</vt:lpstr>
      <vt:lpstr>Arial</vt:lpstr>
      <vt:lpstr>Calibri</vt:lpstr>
      <vt:lpstr>Inter</vt:lpstr>
      <vt:lpstr>Symbol</vt:lpstr>
      <vt:lpstr>Wingdings</vt:lpstr>
      <vt:lpstr>Office-tema</vt:lpstr>
      <vt:lpstr>Office-tema</vt:lpstr>
      <vt:lpstr>PowerPoint Presentation</vt:lpstr>
      <vt:lpstr>VDC – Virtuellt DataCenter</vt:lpstr>
      <vt:lpstr>Virtuella maskiner &amp; Lagring</vt:lpstr>
      <vt:lpstr>Virtuella maskiner &amp; Lagring</vt:lpstr>
      <vt:lpstr>VDC – Publikt / Privat</vt:lpstr>
      <vt:lpstr>VDC – nya tjänster</vt:lpstr>
      <vt:lpstr>VDC – nya tjänster</vt:lpstr>
      <vt:lpstr>BaaS</vt:lpstr>
      <vt:lpstr>Sunet Drive </vt:lpstr>
      <vt:lpstr>Frågor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Anders Nilsson</dc:creator>
  <dc:description/>
  <cp:lastModifiedBy>Anders Nilsson</cp:lastModifiedBy>
  <cp:revision>17</cp:revision>
  <dcterms:created xsi:type="dcterms:W3CDTF">2024-10-29T08:50:28Z</dcterms:created>
  <dcterms:modified xsi:type="dcterms:W3CDTF">2024-11-04T11:34:53Z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2</vt:i4>
  </property>
  <property fmtid="{D5CDD505-2E9C-101B-9397-08002B2CF9AE}" pid="3" name="MSIP_Label_defa4170-0d19-0005-0004-bc88714345d2_ActionId">
    <vt:lpwstr>6ffd7715-8a50-46e6-ad64-535a3b90dcce</vt:lpwstr>
  </property>
  <property fmtid="{D5CDD505-2E9C-101B-9397-08002B2CF9AE}" pid="4" name="MSIP_Label_defa4170-0d19-0005-0004-bc88714345d2_ContentBits">
    <vt:lpwstr>0</vt:lpwstr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etDate">
    <vt:lpwstr>2024-08-13T08:20:22Z</vt:lpwstr>
  </property>
  <property fmtid="{D5CDD505-2E9C-101B-9397-08002B2CF9AE}" pid="9" name="MSIP_Label_defa4170-0d19-0005-0004-bc88714345d2_SiteId">
    <vt:lpwstr>beb73af0-54c3-4c95-886a-3e6de3a76471</vt:lpwstr>
  </property>
  <property fmtid="{D5CDD505-2E9C-101B-9397-08002B2CF9AE}" pid="10" name="PresentationFormat">
    <vt:lpwstr>Widescreen</vt:lpwstr>
  </property>
  <property fmtid="{D5CDD505-2E9C-101B-9397-08002B2CF9AE}" pid="11" name="Slides">
    <vt:i4>4</vt:i4>
  </property>
</Properties>
</file>